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</p:sldMasterIdLst>
  <p:notesMasterIdLst>
    <p:notesMasterId r:id="rId51"/>
  </p:notesMasterIdLst>
  <p:handoutMasterIdLst>
    <p:handoutMasterId r:id="rId52"/>
  </p:handoutMasterIdLst>
  <p:sldIdLst>
    <p:sldId id="724" r:id="rId5"/>
    <p:sldId id="855" r:id="rId6"/>
    <p:sldId id="786" r:id="rId7"/>
    <p:sldId id="866" r:id="rId8"/>
    <p:sldId id="853" r:id="rId9"/>
    <p:sldId id="862" r:id="rId10"/>
    <p:sldId id="872" r:id="rId11"/>
    <p:sldId id="785" r:id="rId12"/>
    <p:sldId id="854" r:id="rId13"/>
    <p:sldId id="867" r:id="rId14"/>
    <p:sldId id="797" r:id="rId15"/>
    <p:sldId id="798" r:id="rId16"/>
    <p:sldId id="800" r:id="rId17"/>
    <p:sldId id="856" r:id="rId18"/>
    <p:sldId id="869" r:id="rId19"/>
    <p:sldId id="848" r:id="rId20"/>
    <p:sldId id="860" r:id="rId21"/>
    <p:sldId id="863" r:id="rId22"/>
    <p:sldId id="858" r:id="rId23"/>
    <p:sldId id="803" r:id="rId24"/>
    <p:sldId id="804" r:id="rId25"/>
    <p:sldId id="864" r:id="rId26"/>
    <p:sldId id="873" r:id="rId27"/>
    <p:sldId id="861" r:id="rId28"/>
    <p:sldId id="874" r:id="rId29"/>
    <p:sldId id="859" r:id="rId30"/>
    <p:sldId id="808" r:id="rId31"/>
    <p:sldId id="809" r:id="rId32"/>
    <p:sldId id="865" r:id="rId33"/>
    <p:sldId id="815" r:id="rId34"/>
    <p:sldId id="816" r:id="rId35"/>
    <p:sldId id="814" r:id="rId36"/>
    <p:sldId id="813" r:id="rId37"/>
    <p:sldId id="817" r:id="rId38"/>
    <p:sldId id="818" r:id="rId39"/>
    <p:sldId id="868" r:id="rId40"/>
    <p:sldId id="870" r:id="rId41"/>
    <p:sldId id="875" r:id="rId42"/>
    <p:sldId id="846" r:id="rId43"/>
    <p:sldId id="871" r:id="rId44"/>
    <p:sldId id="788" r:id="rId45"/>
    <p:sldId id="787" r:id="rId46"/>
    <p:sldId id="789" r:id="rId47"/>
    <p:sldId id="790" r:id="rId48"/>
    <p:sldId id="791" r:id="rId49"/>
    <p:sldId id="792" r:id="rId5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9" userDrawn="1">
          <p15:clr>
            <a:srgbClr val="A4A3A4"/>
          </p15:clr>
        </p15:guide>
        <p15:guide id="2" orient="horz" pos="5504" userDrawn="1">
          <p15:clr>
            <a:srgbClr val="A4A3A4"/>
          </p15:clr>
        </p15:guide>
        <p15:guide id="3" pos="21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Veronica G." initials="JVG" lastIdx="1" clrIdx="0">
    <p:extLst>
      <p:ext uri="{19B8F6BF-5375-455C-9EA6-DF929625EA0E}">
        <p15:presenceInfo xmlns:p15="http://schemas.microsoft.com/office/powerpoint/2012/main" userId="S::vgjones@itsmarta.com::c4415c2e-02d8-4dd7-98ac-d4985ff5a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CC00"/>
    <a:srgbClr val="FFCCFF"/>
    <a:srgbClr val="FFD966"/>
    <a:srgbClr val="E1D966"/>
    <a:srgbClr val="4472C4"/>
    <a:srgbClr val="E17500"/>
    <a:srgbClr val="FFB300"/>
    <a:srgbClr val="000090"/>
    <a:srgbClr val="65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3792" autoAdjust="0"/>
  </p:normalViewPr>
  <p:slideViewPr>
    <p:cSldViewPr snapToGrid="0">
      <p:cViewPr varScale="1">
        <p:scale>
          <a:sx n="96" d="100"/>
          <a:sy n="96" d="100"/>
        </p:scale>
        <p:origin x="2772" y="372"/>
      </p:cViewPr>
      <p:guideLst>
        <p:guide orient="horz" pos="4149"/>
        <p:guide orient="horz" pos="5504"/>
        <p:guide pos="21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4"/>
            <a:ext cx="2971800" cy="457201"/>
          </a:xfrm>
          <a:prstGeom prst="rect">
            <a:avLst/>
          </a:prstGeom>
        </p:spPr>
        <p:txBody>
          <a:bodyPr vert="horz" lIns="91661" tIns="45833" rIns="91661" bIns="458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4"/>
            <a:ext cx="2971800" cy="457201"/>
          </a:xfrm>
          <a:prstGeom prst="rect">
            <a:avLst/>
          </a:prstGeom>
        </p:spPr>
        <p:txBody>
          <a:bodyPr vert="horz" wrap="square" lIns="91661" tIns="45833" rIns="91661" bIns="458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A23CD3-A715-41BE-8794-387B4A1A6DF1}" type="datetimeFigureOut">
              <a:rPr lang="en-US" altLang="en-US"/>
              <a:pPr>
                <a:defRPr/>
              </a:pPr>
              <a:t>5/13/2024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28"/>
            <a:ext cx="2971800" cy="457201"/>
          </a:xfrm>
          <a:prstGeom prst="rect">
            <a:avLst/>
          </a:prstGeom>
        </p:spPr>
        <p:txBody>
          <a:bodyPr vert="horz" lIns="91661" tIns="45833" rIns="91661" bIns="458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28"/>
            <a:ext cx="2971800" cy="457201"/>
          </a:xfrm>
          <a:prstGeom prst="rect">
            <a:avLst/>
          </a:prstGeom>
        </p:spPr>
        <p:txBody>
          <a:bodyPr vert="horz" wrap="square" lIns="91661" tIns="45833" rIns="91661" bIns="458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CB85D8-3DC0-4996-AEAF-41FDB9B2A3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573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4"/>
            <a:ext cx="2971800" cy="457201"/>
          </a:xfrm>
          <a:prstGeom prst="rect">
            <a:avLst/>
          </a:prstGeom>
        </p:spPr>
        <p:txBody>
          <a:bodyPr vert="horz" lIns="91661" tIns="45833" rIns="91661" bIns="458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4"/>
            <a:ext cx="2971800" cy="457201"/>
          </a:xfrm>
          <a:prstGeom prst="rect">
            <a:avLst/>
          </a:prstGeom>
        </p:spPr>
        <p:txBody>
          <a:bodyPr vert="horz" wrap="square" lIns="91661" tIns="45833" rIns="91661" bIns="458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E54C24-1588-46D2-A9FE-136D8543EA57}" type="datetimeFigureOut">
              <a:rPr lang="en-US" altLang="en-US"/>
              <a:pPr>
                <a:defRPr/>
              </a:pPr>
              <a:t>5/13/2024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687388"/>
            <a:ext cx="256857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1" tIns="45833" rIns="91661" bIns="4583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15"/>
            <a:ext cx="5486400" cy="4114801"/>
          </a:xfrm>
          <a:prstGeom prst="rect">
            <a:avLst/>
          </a:prstGeom>
        </p:spPr>
        <p:txBody>
          <a:bodyPr vert="horz" lIns="91661" tIns="45833" rIns="91661" bIns="4583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28"/>
            <a:ext cx="2971800" cy="457201"/>
          </a:xfrm>
          <a:prstGeom prst="rect">
            <a:avLst/>
          </a:prstGeom>
        </p:spPr>
        <p:txBody>
          <a:bodyPr vert="horz" lIns="91661" tIns="45833" rIns="91661" bIns="458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28"/>
            <a:ext cx="2971800" cy="457201"/>
          </a:xfrm>
          <a:prstGeom prst="rect">
            <a:avLst/>
          </a:prstGeom>
        </p:spPr>
        <p:txBody>
          <a:bodyPr vert="horz" wrap="square" lIns="91661" tIns="45833" rIns="91661" bIns="458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BE48DA-1F8E-41A0-A139-ECC790314A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979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07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867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5777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98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288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7972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2487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8505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8659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7642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60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65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7335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5661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884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287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6985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7867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59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706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13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685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244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02462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075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76802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72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3601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220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6120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13597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63952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18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569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28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07247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48447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4688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992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64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64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11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7388"/>
            <a:ext cx="256857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E48DA-1F8E-41A0-A139-ECC790314A9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247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400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62477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5689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6431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86509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2303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56278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47988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7A54-FB30-4A9C-864A-2467D3E50FE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38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95386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2007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3065-1CFE-44AD-8EC1-98B43FB0218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22018B02-BBFA-4AB3-981C-CF2E34382C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466667"/>
            <a:ext cx="96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27AC8F-0CCF-4BF1-B9E8-7DCB2E878A40}"/>
              </a:ext>
            </a:extLst>
          </p:cNvPr>
          <p:cNvSpPr/>
          <p:nvPr userDrawn="1"/>
        </p:nvSpPr>
        <p:spPr>
          <a:xfrm>
            <a:off x="241699" y="423333"/>
            <a:ext cx="6393656" cy="1016000"/>
          </a:xfrm>
          <a:prstGeom prst="rect">
            <a:avLst/>
          </a:prstGeom>
          <a:gradFill flip="none" rotWithShape="1">
            <a:gsLst>
              <a:gs pos="0">
                <a:srgbClr val="4F81BD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643EAB-18E2-4F33-996A-5E437C39F8E8}"/>
              </a:ext>
            </a:extLst>
          </p:cNvPr>
          <p:cNvCxnSpPr/>
          <p:nvPr userDrawn="1"/>
        </p:nvCxnSpPr>
        <p:spPr>
          <a:xfrm>
            <a:off x="1962151" y="8314267"/>
            <a:ext cx="2809875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7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2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3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4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5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6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7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8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9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0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1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2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3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5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16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17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8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19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20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21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22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23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24.xls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Excel_Worksheet25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Excel_Worksheet26.xls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Excel_Worksheet27.xls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297AE6-8DB3-43D3-A00C-0DA0A84737F9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-164131" y="-510222"/>
            <a:ext cx="7186262" cy="10164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3D224A5-FF25-405E-9B69-C7DDFF113D21}"/>
              </a:ext>
            </a:extLst>
          </p:cNvPr>
          <p:cNvSpPr txBox="1"/>
          <p:nvPr/>
        </p:nvSpPr>
        <p:spPr>
          <a:xfrm>
            <a:off x="0" y="0"/>
            <a:ext cx="6059975" cy="303777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6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spc="50" dirty="0">
              <a:ln>
                <a:noFill/>
              </a:ln>
              <a:solidFill>
                <a:srgbClr val="E7E6E6"/>
              </a:solidFill>
              <a:effectLst>
                <a:outerShdw blurRad="63500" dist="50800" dir="13500000" sx="0" sy="0">
                  <a:srgbClr val="000000">
                    <a:alpha val="50000"/>
                  </a:srgbClr>
                </a:outerShdw>
              </a:effectLs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 2025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BUDGET BRIEF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spc="50" dirty="0">
              <a:ln>
                <a:noFill/>
              </a:ln>
              <a:solidFill>
                <a:srgbClr val="E7E6E6"/>
              </a:solidFill>
              <a:effectLst>
                <a:outerShdw blurRad="63500" dist="50800" dir="13500000" sx="0" sy="0">
                  <a:srgbClr val="000000">
                    <a:alpha val="50000"/>
                  </a:srgbClr>
                </a:outerShdw>
              </a:effectLs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2024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of Finance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Budget &amp; Grants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1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dirty="0" smtClean="0"/>
              <a:pPr/>
              <a:t>10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8491" y="574809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General Manager / CEO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F717-72CA-441F-ABF9-B4AD7A790AA5}"/>
              </a:ext>
            </a:extLst>
          </p:cNvPr>
          <p:cNvSpPr/>
          <p:nvPr/>
        </p:nvSpPr>
        <p:spPr>
          <a:xfrm>
            <a:off x="1146485" y="8417466"/>
            <a:ext cx="4562906" cy="53749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Manager 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Board of Directors </a:t>
            </a:r>
            <a:endPara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EFF39E1-FE3F-5965-E342-589850BBC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64661"/>
              </p:ext>
            </p:extLst>
          </p:nvPr>
        </p:nvGraphicFramePr>
        <p:xfrm>
          <a:off x="639018" y="1312164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Worksheet" r:id="rId4" imgW="9632864" imgH="9753731" progId="Excel.Sheet.12">
                  <p:embed/>
                </p:oleObj>
              </mc:Choice>
              <mc:Fallback>
                <p:oleObj name="Worksheet" r:id="rId4" imgW="9632864" imgH="9753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018" y="1312164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9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61277" y="623256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Internal Audit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4B44F-9ACD-447A-AA63-42C9C81C778D}"/>
              </a:ext>
            </a:extLst>
          </p:cNvPr>
          <p:cNvSpPr/>
          <p:nvPr/>
        </p:nvSpPr>
        <p:spPr>
          <a:xfrm>
            <a:off x="1111637" y="8417466"/>
            <a:ext cx="4637460" cy="53749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Internal Audit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Operations Audit &amp; Fraud Investigations</a:t>
            </a:r>
            <a:endPara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590CB8C-9E51-344B-325D-0114631E94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06841"/>
              </p:ext>
            </p:extLst>
          </p:nvPr>
        </p:nvGraphicFramePr>
        <p:xfrm>
          <a:off x="693865" y="1598944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4" imgW="9632864" imgH="9251994" progId="Excel.Sheet.12">
                  <p:embed/>
                </p:oleObj>
              </mc:Choice>
              <mc:Fallback>
                <p:oleObj name="Worksheet" r:id="rId4" imgW="9632864" imgH="92519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865" y="1598944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69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642392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Police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BF3B0-BE5E-426D-B620-846422DF68DA}"/>
              </a:ext>
            </a:extLst>
          </p:cNvPr>
          <p:cNvSpPr/>
          <p:nvPr/>
        </p:nvSpPr>
        <p:spPr>
          <a:xfrm>
            <a:off x="1111637" y="8407289"/>
            <a:ext cx="4637460" cy="53749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Services</a:t>
            </a:r>
            <a:endPara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BEC349F-AEC8-721C-C81F-EFFBD7E64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932762"/>
              </p:ext>
            </p:extLst>
          </p:nvPr>
        </p:nvGraphicFramePr>
        <p:xfrm>
          <a:off x="640080" y="1608512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4" imgW="9632864" imgH="9931488" progId="Excel.Sheet.12">
                  <p:embed/>
                </p:oleObj>
              </mc:Choice>
              <mc:Fallback>
                <p:oleObj name="Worksheet" r:id="rId4" imgW="9632864" imgH="99314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608512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72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75674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Chief Counsel Legal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90AC02-09A5-49F1-9DBC-B79B909F2450}"/>
              </a:ext>
            </a:extLst>
          </p:cNvPr>
          <p:cNvSpPr/>
          <p:nvPr/>
        </p:nvSpPr>
        <p:spPr>
          <a:xfrm>
            <a:off x="1132546" y="8371840"/>
            <a:ext cx="4604803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Counsel Legal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 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Litigation &amp; Administration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 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</a:t>
            </a:r>
            <a:endPara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88B6B80-4572-969C-6277-F10E71A85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292698"/>
              </p:ext>
            </p:extLst>
          </p:nvPr>
        </p:nvGraphicFramePr>
        <p:xfrm>
          <a:off x="640080" y="1575153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4" imgW="9632864" imgH="8807406" progId="Excel.Sheet.12">
                  <p:embed/>
                </p:oleObj>
              </mc:Choice>
              <mc:Fallback>
                <p:oleObj name="Worksheet" r:id="rId4" imgW="9632864" imgH="88074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575153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06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34862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Deputy Chief Legal Counsel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90AC02-09A5-49F1-9DBC-B79B909F2450}"/>
              </a:ext>
            </a:extLst>
          </p:cNvPr>
          <p:cNvSpPr/>
          <p:nvPr/>
        </p:nvSpPr>
        <p:spPr>
          <a:xfrm>
            <a:off x="1132546" y="8371841"/>
            <a:ext cx="4604803" cy="664584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Chief Legal Counsel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Law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  </a:t>
            </a:r>
            <a:endPara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A8B0F47-6907-E54B-4CDA-E283E23F8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476385"/>
              </p:ext>
            </p:extLst>
          </p:nvPr>
        </p:nvGraphicFramePr>
        <p:xfrm>
          <a:off x="640080" y="1554747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4" imgW="9632864" imgH="8788488" progId="Excel.Sheet.12">
                  <p:embed/>
                </p:oleObj>
              </mc:Choice>
              <mc:Fallback>
                <p:oleObj name="Worksheet" r:id="rId4" imgW="9632864" imgH="87884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554747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37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626469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Information Security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EB1C4-8334-4543-AFB1-6FE22AF58D5A}"/>
              </a:ext>
            </a:extLst>
          </p:cNvPr>
          <p:cNvSpPr/>
          <p:nvPr/>
        </p:nvSpPr>
        <p:spPr>
          <a:xfrm>
            <a:off x="993155" y="8460415"/>
            <a:ext cx="4888053" cy="606635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of Information Security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Cyber Security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CE4460C-97B7-F63F-1CF3-36497B7A8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052219"/>
              </p:ext>
            </p:extLst>
          </p:nvPr>
        </p:nvGraphicFramePr>
        <p:xfrm>
          <a:off x="640080" y="1600550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Worksheet" r:id="rId4" imgW="9632864" imgH="8997775" progId="Excel.Sheet.12">
                  <p:embed/>
                </p:oleObj>
              </mc:Choice>
              <mc:Fallback>
                <p:oleObj name="Worksheet" r:id="rId4" imgW="9632864" imgH="89977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600550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20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88179"/>
            <a:ext cx="5843016" cy="539496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Chief Safety &amp; Quality Assurance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186AC3-F8B0-41F1-8E01-5B12297F240D}"/>
              </a:ext>
            </a:extLst>
          </p:cNvPr>
          <p:cNvSpPr/>
          <p:nvPr/>
        </p:nvSpPr>
        <p:spPr>
          <a:xfrm>
            <a:off x="1209210" y="8395051"/>
            <a:ext cx="4450792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of Safety &amp; Quality Assurance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Safety Management Systems</a:t>
            </a:r>
            <a:endPara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F28D83-1151-1E08-DEB5-5A650DB2F8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839444"/>
              </p:ext>
            </p:extLst>
          </p:nvPr>
        </p:nvGraphicFramePr>
        <p:xfrm>
          <a:off x="640080" y="1582404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Worksheet" r:id="rId4" imgW="9191708" imgH="8829675" progId="Excel.Sheet.12">
                  <p:embed/>
                </p:oleObj>
              </mc:Choice>
              <mc:Fallback>
                <p:oleObj name="Worksheet" r:id="rId4" imgW="9191708" imgH="88296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582404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18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88179"/>
            <a:ext cx="5843016" cy="539496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Safety &amp; Quality Assurance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186AC3-F8B0-41F1-8E01-5B12297F240D}"/>
              </a:ext>
            </a:extLst>
          </p:cNvPr>
          <p:cNvSpPr/>
          <p:nvPr/>
        </p:nvSpPr>
        <p:spPr>
          <a:xfrm>
            <a:off x="1209210" y="8395051"/>
            <a:ext cx="4450792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Chief of Safety &amp; QA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 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Assurance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Environment Health &amp; Safety</a:t>
            </a:r>
            <a:endPara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D64F8A9-770A-B1D2-BB7D-8C7C8E415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793242"/>
              </p:ext>
            </p:extLst>
          </p:nvPr>
        </p:nvGraphicFramePr>
        <p:xfrm>
          <a:off x="640080" y="1420650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Worksheet" r:id="rId4" imgW="9191708" imgH="9058377" progId="Excel.Sheet.12">
                  <p:embed/>
                </p:oleObj>
              </mc:Choice>
              <mc:Fallback>
                <p:oleObj name="Worksheet" r:id="rId4" imgW="9191708" imgH="90583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420650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57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87232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Deputy General Manager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CD51F-C1D3-4EB2-A6AE-DD46BC8C17A5}"/>
              </a:ext>
            </a:extLst>
          </p:cNvPr>
          <p:cNvSpPr/>
          <p:nvPr/>
        </p:nvSpPr>
        <p:spPr>
          <a:xfrm>
            <a:off x="1132546" y="8397653"/>
            <a:ext cx="4604803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General Manager </a:t>
            </a:r>
            <a:r>
              <a:rPr lang="en-US" sz="1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  </a:t>
            </a:r>
            <a:r>
              <a:rPr lang="en-US" sz="1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Procurement </a:t>
            </a:r>
            <a:r>
              <a:rPr lang="en-US" sz="1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  Operations Planning &amp; Control</a:t>
            </a:r>
            <a:endParaRPr lang="en-US" sz="1400" b="1" kern="1200" spc="-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9230C3-580B-79D3-D618-CAFF63110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057700"/>
              </p:ext>
            </p:extLst>
          </p:nvPr>
        </p:nvGraphicFramePr>
        <p:xfrm>
          <a:off x="640080" y="1501355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Worksheet" r:id="rId4" imgW="9632864" imgH="8921706" progId="Excel.Sheet.12">
                  <p:embed/>
                </p:oleObj>
              </mc:Choice>
              <mc:Fallback>
                <p:oleObj name="Worksheet" r:id="rId4" imgW="9632864" imgH="89217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501355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91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16442" y="611289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Bus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ECCA3-B797-45E9-B704-0A7FAEBCC459}"/>
              </a:ext>
            </a:extLst>
          </p:cNvPr>
          <p:cNvSpPr/>
          <p:nvPr/>
        </p:nvSpPr>
        <p:spPr>
          <a:xfrm>
            <a:off x="1069820" y="8397654"/>
            <a:ext cx="4736261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Chief of Bus Operations </a:t>
            </a:r>
            <a:r>
              <a:rPr lang="en-US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endParaRPr lang="en-US" sz="14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Bus Transportation  </a:t>
            </a:r>
            <a:r>
              <a:rPr lang="en-US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  </a:t>
            </a:r>
            <a:r>
              <a:rPr lang="en-US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Maintenance  </a:t>
            </a:r>
            <a:r>
              <a:rPr lang="en-US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  </a:t>
            </a:r>
            <a:r>
              <a:rPr lang="en-US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 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1FC8052-9F78-A83F-EB5A-49B3CBD94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715451"/>
              </p:ext>
            </p:extLst>
          </p:nvPr>
        </p:nvGraphicFramePr>
        <p:xfrm>
          <a:off x="649030" y="1513384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Worksheet" r:id="rId4" imgW="9632864" imgH="9385212" progId="Excel.Sheet.12">
                  <p:embed/>
                </p:oleObj>
              </mc:Choice>
              <mc:Fallback>
                <p:oleObj name="Worksheet" r:id="rId4" imgW="9632864" imgH="93852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030" y="1513384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25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963FD17-D1FD-4BB7-840E-545C34C3E970}"/>
              </a:ext>
            </a:extLst>
          </p:cNvPr>
          <p:cNvSpPr txBox="1">
            <a:spLocks/>
          </p:cNvSpPr>
          <p:nvPr/>
        </p:nvSpPr>
        <p:spPr>
          <a:xfrm>
            <a:off x="216410" y="224079"/>
            <a:ext cx="6416038" cy="866049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FY25 PROPOSED OPERATING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87EC2-D7E7-4C13-910E-4961595A5064}"/>
              </a:ext>
            </a:extLst>
          </p:cNvPr>
          <p:cNvSpPr txBox="1"/>
          <p:nvPr/>
        </p:nvSpPr>
        <p:spPr>
          <a:xfrm>
            <a:off x="243844" y="1205843"/>
            <a:ext cx="6388604" cy="78636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900" b="1" i="1" dirty="0"/>
          </a:p>
          <a:p>
            <a:endParaRPr lang="en-US" sz="900" b="1" i="1" dirty="0"/>
          </a:p>
          <a:p>
            <a:pPr lvl="1"/>
            <a:r>
              <a:rPr lang="en-US" sz="1200" b="1" dirty="0"/>
              <a:t>Authority Summary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Strategic Priorities</a:t>
            </a:r>
            <a:r>
              <a:rPr lang="en-US" sz="1100" b="1" u="dotted" dirty="0"/>
              <a:t>	3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Authority Organizational Chart</a:t>
            </a:r>
            <a:r>
              <a:rPr lang="en-US" sz="1100" b="1" u="dotted" dirty="0"/>
              <a:t>	4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Authority Projected Operating Revenues</a:t>
            </a:r>
            <a:r>
              <a:rPr lang="en-US" sz="1100" b="1" u="dotted" dirty="0"/>
              <a:t>	5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Authority Proposed Operating Expenses</a:t>
            </a:r>
            <a:r>
              <a:rPr lang="en-US" sz="1100" b="1" u="dotted" dirty="0"/>
              <a:t>	6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Authority Summary</a:t>
            </a:r>
            <a:r>
              <a:rPr lang="en-US" sz="1100" b="1" u="dotted" dirty="0"/>
              <a:t>	7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Departmental Expense Summary</a:t>
            </a:r>
            <a:r>
              <a:rPr lang="en-US" sz="1100" b="1" u="dotted" dirty="0"/>
              <a:t>	8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Largest Contracts – Operating</a:t>
            </a:r>
            <a:r>
              <a:rPr lang="en-US" sz="1100" b="1" u="dotted" dirty="0"/>
              <a:t>	9</a:t>
            </a:r>
            <a:endParaRPr lang="en-US" sz="1100" b="1" dirty="0"/>
          </a:p>
          <a:p>
            <a:pPr lvl="1"/>
            <a:r>
              <a:rPr lang="en-US" sz="1200" b="1" dirty="0"/>
              <a:t>Departmental Summaries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General Manager CEO</a:t>
            </a:r>
            <a:r>
              <a:rPr lang="en-US" sz="1100" b="1" u="dotted" dirty="0"/>
              <a:t>	10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Internal Audit</a:t>
            </a:r>
            <a:r>
              <a:rPr lang="en-US" sz="1100" b="1" u="dotted" dirty="0"/>
              <a:t>	11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Police Services</a:t>
            </a:r>
            <a:r>
              <a:rPr lang="en-US" sz="1100" b="1" u="dotted" dirty="0"/>
              <a:t>	12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Chief Counsel Legal Services</a:t>
            </a:r>
            <a:r>
              <a:rPr lang="en-US" sz="1100" b="1" u="dotted" dirty="0"/>
              <a:t>	13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Deputy Chief Legal Counsel</a:t>
            </a:r>
            <a:r>
              <a:rPr lang="en-US" sz="1100" b="1" u="dotted" dirty="0"/>
              <a:t>	14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Information Security</a:t>
            </a:r>
            <a:r>
              <a:rPr lang="en-US" sz="1100" b="1" u="dotted" dirty="0"/>
              <a:t>	15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Chief Safety &amp; Quality Assurance</a:t>
            </a:r>
            <a:r>
              <a:rPr lang="en-US" sz="1100" b="1" u="dotted" dirty="0"/>
              <a:t>	16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Safety &amp; Quality Assurance</a:t>
            </a:r>
            <a:r>
              <a:rPr lang="en-US" sz="1100" b="1" u="dotted" dirty="0"/>
              <a:t>	17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Deputy General Manager</a:t>
            </a:r>
            <a:r>
              <a:rPr lang="en-US" sz="1100" b="1" u="dotted" dirty="0"/>
              <a:t>	18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Bus Operations</a:t>
            </a:r>
            <a:r>
              <a:rPr lang="en-US" sz="1100" b="1" u="dotted" dirty="0"/>
              <a:t>	19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Mechanical Operations</a:t>
            </a:r>
            <a:r>
              <a:rPr lang="en-US" sz="1100" b="1" u="dotted" dirty="0"/>
              <a:t>	20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Rail Operations</a:t>
            </a:r>
            <a:r>
              <a:rPr lang="en-US" sz="1100" b="1" u="dotted" dirty="0"/>
              <a:t>	21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Chief of Capital Programs</a:t>
            </a:r>
            <a:r>
              <a:rPr lang="en-US" sz="1100" b="1" u="dotted" dirty="0"/>
              <a:t>	22</a:t>
            </a:r>
            <a:r>
              <a:rPr lang="en-US" sz="1100" b="1" dirty="0"/>
              <a:t> 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Deputy Chief Capital Programs Expansion &amp; Innovation</a:t>
            </a:r>
            <a:r>
              <a:rPr lang="en-US" sz="1100" b="1" u="dotted" dirty="0"/>
              <a:t>	23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Centralized Program Management Office</a:t>
            </a:r>
            <a:r>
              <a:rPr lang="en-US" sz="1100" b="1" u="dotted" dirty="0"/>
              <a:t>	24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Strategic Projects</a:t>
            </a:r>
            <a:r>
              <a:rPr lang="en-US" sz="1100" b="1" u="dotted" dirty="0"/>
              <a:t>	25 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Capital Programs Delivery</a:t>
            </a:r>
            <a:r>
              <a:rPr lang="en-US" sz="1100" b="1" u="dotted" dirty="0"/>
              <a:t>	26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Planning</a:t>
            </a:r>
            <a:r>
              <a:rPr lang="en-US" sz="1100" b="1" u="dotted" dirty="0"/>
              <a:t>	27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Infrastructure</a:t>
            </a:r>
            <a:r>
              <a:rPr lang="en-US" sz="1100" b="1" u="dotted" dirty="0"/>
              <a:t>	28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Real Estate Development &amp; Asset Management</a:t>
            </a:r>
            <a:r>
              <a:rPr lang="en-US" sz="1100" b="1" u="dotted" dirty="0"/>
              <a:t>	29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Chief of Staff and Administration</a:t>
            </a:r>
            <a:r>
              <a:rPr lang="en-US" sz="1100" b="1" u="dotted" dirty="0"/>
              <a:t>	30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External Affairs</a:t>
            </a:r>
            <a:r>
              <a:rPr lang="en-US" sz="1100" b="1" u="dotted" dirty="0"/>
              <a:t>	31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Labor and Employee Relations</a:t>
            </a:r>
            <a:r>
              <a:rPr lang="en-US" sz="1100" b="1" u="dotted" dirty="0"/>
              <a:t>	32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Human Resources</a:t>
            </a:r>
            <a:r>
              <a:rPr lang="en-US" sz="1100" b="1" u="dotted" dirty="0"/>
              <a:t>	33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Chief Financial Officer CFO</a:t>
            </a:r>
            <a:r>
              <a:rPr lang="en-US" sz="1100" b="1" u="dotted" dirty="0"/>
              <a:t>	34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Finance</a:t>
            </a:r>
            <a:r>
              <a:rPr lang="en-US" sz="1100" b="1" u="dotted" dirty="0"/>
              <a:t>	35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Chief Customer Experience and Technology</a:t>
            </a:r>
            <a:r>
              <a:rPr lang="en-US" sz="1100" b="1" u="dotted" dirty="0"/>
              <a:t>	36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Technology</a:t>
            </a:r>
            <a:r>
              <a:rPr lang="en-US" sz="1100" b="1" u="dotted" dirty="0"/>
              <a:t>	37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Customer Experience &amp; Strategy</a:t>
            </a:r>
            <a:r>
              <a:rPr lang="en-US" sz="1100" b="1" u="dotted" dirty="0"/>
              <a:t>	38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Research and Analysis</a:t>
            </a:r>
            <a:r>
              <a:rPr lang="en-US" sz="1100" b="1" u="dotted" dirty="0"/>
              <a:t>	39</a:t>
            </a:r>
            <a:r>
              <a:rPr lang="en-US" sz="1100" b="1" dirty="0"/>
              <a:t>	</a:t>
            </a:r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Dept of Inventory Adjustment</a:t>
            </a:r>
            <a:r>
              <a:rPr lang="en-US" sz="1100" b="1" u="dotted" dirty="0"/>
              <a:t>	40</a:t>
            </a:r>
            <a:r>
              <a:rPr lang="en-US" sz="1100" b="1" dirty="0"/>
              <a:t>	</a:t>
            </a:r>
          </a:p>
          <a:p>
            <a:pPr lvl="1"/>
            <a:r>
              <a:rPr lang="en-US" sz="1200" b="1" dirty="0"/>
              <a:t>Appendix</a:t>
            </a:r>
            <a:endParaRPr lang="en-US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MARTA Fare History</a:t>
            </a:r>
            <a:r>
              <a:rPr lang="en-US" sz="1100" b="1" u="dotted" dirty="0"/>
              <a:t>	41</a:t>
            </a:r>
            <a:endParaRPr lang="en-US" sz="1100" b="1" dirty="0"/>
          </a:p>
          <a:p>
            <a:pPr lvl="2">
              <a:tabLst>
                <a:tab pos="5486400" algn="r"/>
              </a:tabLst>
            </a:pPr>
            <a:r>
              <a:rPr lang="en-US" sz="1100" b="1" dirty="0"/>
              <a:t>Fare Structure</a:t>
            </a:r>
            <a:r>
              <a:rPr lang="en-US" sz="1100" b="1" u="dotted" dirty="0"/>
              <a:t>	42</a:t>
            </a:r>
            <a:endParaRPr lang="en-US" sz="11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07510-F63E-41EA-95A2-2682BE7C382E}"/>
              </a:ext>
            </a:extLst>
          </p:cNvPr>
          <p:cNvSpPr/>
          <p:nvPr/>
        </p:nvSpPr>
        <p:spPr>
          <a:xfrm>
            <a:off x="752915" y="984848"/>
            <a:ext cx="2532726" cy="441990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903271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484796" y="611289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Mechanical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ECCA3-B797-45E9-B704-0A7FAEBCC459}"/>
              </a:ext>
            </a:extLst>
          </p:cNvPr>
          <p:cNvSpPr/>
          <p:nvPr/>
        </p:nvSpPr>
        <p:spPr>
          <a:xfrm>
            <a:off x="1069820" y="8397654"/>
            <a:ext cx="4736261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Chief of Mechanical Operations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Rail Car Maintenance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Maintenance of Way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Bus Maintenance  Vertical Transportation  Facilities </a:t>
            </a:r>
            <a:endParaRPr lang="en-US" sz="14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4AF48BE-ED1E-0233-3750-ECA1424D2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787409"/>
              </p:ext>
            </p:extLst>
          </p:nvPr>
        </p:nvGraphicFramePr>
        <p:xfrm>
          <a:off x="617384" y="1592960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Worksheet" r:id="rId4" imgW="9191708" imgH="9163084" progId="Excel.Sheet.12">
                  <p:embed/>
                </p:oleObj>
              </mc:Choice>
              <mc:Fallback>
                <p:oleObj name="Worksheet" r:id="rId4" imgW="9191708" imgH="91630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384" y="1592960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44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66319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Rail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802C7-D3A0-41A7-8A2B-F1CD40DC38D3}"/>
              </a:ext>
            </a:extLst>
          </p:cNvPr>
          <p:cNvSpPr/>
          <p:nvPr/>
        </p:nvSpPr>
        <p:spPr>
          <a:xfrm>
            <a:off x="986186" y="8383714"/>
            <a:ext cx="4888053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Deputy Chief Rail Operations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 Services North – South Line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 Services East - West Line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Facilities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Vertical Transportation </a:t>
            </a:r>
            <a:endParaRPr lang="en-US" sz="14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F1FA2F9-247B-9B14-CE19-BB61E4400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837467"/>
              </p:ext>
            </p:extLst>
          </p:nvPr>
        </p:nvGraphicFramePr>
        <p:xfrm>
          <a:off x="640080" y="1570475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Worksheet" r:id="rId4" imgW="9632864" imgH="9633125" progId="Excel.Sheet.12">
                  <p:embed/>
                </p:oleObj>
              </mc:Choice>
              <mc:Fallback>
                <p:oleObj name="Worksheet" r:id="rId4" imgW="9632864" imgH="9633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570475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84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616030"/>
            <a:ext cx="5843016" cy="640080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spcBef>
                <a:spcPct val="0"/>
              </a:spcBef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Chief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Capital Programs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F3E0CA-9946-4DE9-8EA3-F3ACFDFEEFB4}"/>
              </a:ext>
            </a:extLst>
          </p:cNvPr>
          <p:cNvSpPr/>
          <p:nvPr/>
        </p:nvSpPr>
        <p:spPr>
          <a:xfrm>
            <a:off x="916491" y="8411592"/>
            <a:ext cx="5026615" cy="640221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of Capital Programs</a:t>
            </a:r>
            <a:endParaRPr lang="en-US" sz="14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265F6AA-7956-D4DD-BBD3-370BACBDA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681607"/>
              </p:ext>
            </p:extLst>
          </p:nvPr>
        </p:nvGraphicFramePr>
        <p:xfrm>
          <a:off x="640080" y="1646622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Worksheet" r:id="rId4" imgW="9632864" imgH="9461675" progId="Excel.Sheet.12">
                  <p:embed/>
                </p:oleObj>
              </mc:Choice>
              <mc:Fallback>
                <p:oleObj name="Worksheet" r:id="rId4" imgW="9632864" imgH="94616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646622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65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6469" y="623404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Chief Capital Programs Expansion &amp; Innovation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AD58C-A719-47B5-8B86-D4E3D4F291AC}"/>
              </a:ext>
            </a:extLst>
          </p:cNvPr>
          <p:cNvSpPr/>
          <p:nvPr/>
        </p:nvSpPr>
        <p:spPr>
          <a:xfrm>
            <a:off x="829230" y="8363364"/>
            <a:ext cx="5201300" cy="729835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 </a:t>
            </a: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Deputy Chief Capital Programs Expansion &amp; Innovation</a:t>
            </a:r>
            <a:endPara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978C8-C12B-42AF-87C4-733C4E4F5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80" y="1536570"/>
            <a:ext cx="6021794" cy="56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52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18163" y="586068"/>
            <a:ext cx="5843016" cy="640080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spcBef>
                <a:spcPct val="0"/>
              </a:spcBef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Centralized Program </a:t>
            </a:r>
          </a:p>
          <a:p>
            <a:pPr marL="0" lvl="0" indent="0" algn="ctr" defTabSz="1422400">
              <a:spcBef>
                <a:spcPct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Office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C4B4D3-DFC2-4B07-84A5-F7F693B6FFED}"/>
              </a:ext>
            </a:extLst>
          </p:cNvPr>
          <p:cNvSpPr/>
          <p:nvPr/>
        </p:nvSpPr>
        <p:spPr>
          <a:xfrm>
            <a:off x="993155" y="8388138"/>
            <a:ext cx="4888053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CPMO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CIP Budgeting  Project Controls  Specialized Services Program Management  System Activation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2AE3036-AC6B-DDBD-AB82-3A72D6377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74732"/>
              </p:ext>
            </p:extLst>
          </p:nvPr>
        </p:nvGraphicFramePr>
        <p:xfrm>
          <a:off x="648261" y="1631641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Worksheet" r:id="rId4" imgW="9632864" imgH="9226375" progId="Excel.Sheet.12">
                  <p:embed/>
                </p:oleObj>
              </mc:Choice>
              <mc:Fallback>
                <p:oleObj name="Worksheet" r:id="rId4" imgW="9632864" imgH="9226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261" y="1631641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582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18163" y="586068"/>
            <a:ext cx="5843016" cy="640080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spcBef>
                <a:spcPct val="0"/>
              </a:spcBef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Projects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C4B4D3-DFC2-4B07-84A5-F7F693B6FFED}"/>
              </a:ext>
            </a:extLst>
          </p:cNvPr>
          <p:cNvSpPr/>
          <p:nvPr/>
        </p:nvSpPr>
        <p:spPr>
          <a:xfrm>
            <a:off x="993155" y="8388138"/>
            <a:ext cx="4888053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Strategic Projects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6D433D8-9CE7-9A9F-10C9-13ACAEDB3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075954"/>
              </p:ext>
            </p:extLst>
          </p:nvPr>
        </p:nvGraphicFramePr>
        <p:xfrm>
          <a:off x="648261" y="1547307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Worksheet" r:id="rId4" imgW="9191708" imgH="9077359" progId="Excel.Sheet.12">
                  <p:embed/>
                </p:oleObj>
              </mc:Choice>
              <mc:Fallback>
                <p:oleObj name="Worksheet" r:id="rId4" imgW="9191708" imgH="90773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261" y="1547307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61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70496" y="609732"/>
            <a:ext cx="5843016" cy="630936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Capital Programs Delivery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08D554-D127-46FC-A0A1-0D8AFA360764}"/>
              </a:ext>
            </a:extLst>
          </p:cNvPr>
          <p:cNvSpPr/>
          <p:nvPr/>
        </p:nvSpPr>
        <p:spPr>
          <a:xfrm>
            <a:off x="739037" y="8304756"/>
            <a:ext cx="5386190" cy="742279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Capital Programs Delivery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CPD Support Services  SGR Program Management  Facilities Program Management  Expansion Program Management  Systems Program Management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FFAC92-9830-6F83-335C-5BA5C299B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153858"/>
              </p:ext>
            </p:extLst>
          </p:nvPr>
        </p:nvGraphicFramePr>
        <p:xfrm>
          <a:off x="640080" y="1638901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Worksheet" r:id="rId4" imgW="9191708" imgH="9039089" progId="Excel.Sheet.12">
                  <p:embed/>
                </p:oleObj>
              </mc:Choice>
              <mc:Fallback>
                <p:oleObj name="Worksheet" r:id="rId4" imgW="9191708" imgH="90390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638901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072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15673" y="620361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Planning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7DB0B2-2107-46AC-829B-77AA8AFB3912}"/>
              </a:ext>
            </a:extLst>
          </p:cNvPr>
          <p:cNvSpPr/>
          <p:nvPr/>
        </p:nvSpPr>
        <p:spPr>
          <a:xfrm>
            <a:off x="663879" y="8383715"/>
            <a:ext cx="5473874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AGM Planning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Policy Planning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Community Environment &amp; Innovation  Local Corridors &amp; Hubs  Federal Corridors &amp; Hubs  Technical Services &amp; Service Planning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42C09E-6A53-4990-AC04-39409F63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73" y="1556782"/>
            <a:ext cx="5843017" cy="64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17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631894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Infrastructure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4F4240-24AF-472E-95E0-4D3679D2F98D}"/>
              </a:ext>
            </a:extLst>
          </p:cNvPr>
          <p:cNvSpPr/>
          <p:nvPr/>
        </p:nvSpPr>
        <p:spPr>
          <a:xfrm>
            <a:off x="712694" y="8350624"/>
            <a:ext cx="5271247" cy="673311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of Infrastructure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Systems Engineering Infrastructure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Infrastructure State of Good Repair Infrastructure Facilities  Infrastructure Expansion  Infrastructure Design Stds &amp; Specs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41059-675B-4B1D-BDBB-1B9805D91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" y="1393683"/>
            <a:ext cx="5843016" cy="67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35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26059"/>
            <a:ext cx="5843016" cy="60802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Real Estate Development &amp; Asset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96DF2-399C-4CE8-A900-E7EE640F4E6F}"/>
              </a:ext>
            </a:extLst>
          </p:cNvPr>
          <p:cNvSpPr/>
          <p:nvPr/>
        </p:nvSpPr>
        <p:spPr>
          <a:xfrm>
            <a:off x="1104668" y="8338158"/>
            <a:ext cx="4652184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Real Estate Development &amp; Asset Management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Transit Oriented Development &amp; Real Estate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Real Estate Development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 In Transit </a:t>
            </a:r>
            <a:endParaRPr lang="en-US" sz="14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B05B23-7D2D-78B2-493E-33D4888D48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301377"/>
              </p:ext>
            </p:extLst>
          </p:nvPr>
        </p:nvGraphicFramePr>
        <p:xfrm>
          <a:off x="640080" y="1476286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Worksheet" r:id="rId4" imgW="9191708" imgH="9134611" progId="Excel.Sheet.12">
                  <p:embed/>
                </p:oleObj>
              </mc:Choice>
              <mc:Fallback>
                <p:oleObj name="Worksheet" r:id="rId4" imgW="9191708" imgH="9134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476286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66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86B7D-3A74-4FFF-A6DC-7C9A4D5C0B26}"/>
              </a:ext>
            </a:extLst>
          </p:cNvPr>
          <p:cNvSpPr/>
          <p:nvPr/>
        </p:nvSpPr>
        <p:spPr>
          <a:xfrm>
            <a:off x="1556001" y="1341270"/>
            <a:ext cx="3782735" cy="61580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1FA000-2177-4481-82ED-41CFA294D6CC}"/>
              </a:ext>
            </a:extLst>
          </p:cNvPr>
          <p:cNvSpPr/>
          <p:nvPr/>
        </p:nvSpPr>
        <p:spPr>
          <a:xfrm>
            <a:off x="1556002" y="2132589"/>
            <a:ext cx="3782735" cy="466394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Priorities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5B1E9E-7452-41BC-91FA-42360E592CC8}"/>
              </a:ext>
            </a:extLst>
          </p:cNvPr>
          <p:cNvSpPr txBox="1">
            <a:spLocks/>
          </p:cNvSpPr>
          <p:nvPr/>
        </p:nvSpPr>
        <p:spPr>
          <a:xfrm>
            <a:off x="220981" y="328468"/>
            <a:ext cx="6416038" cy="866049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FY25 PROPOSED OPERATING BUDGET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F8F32-8E80-43B4-905B-B9ED2DE77470}"/>
              </a:ext>
            </a:extLst>
          </p:cNvPr>
          <p:cNvSpPr txBox="1"/>
          <p:nvPr/>
        </p:nvSpPr>
        <p:spPr>
          <a:xfrm>
            <a:off x="485242" y="2983624"/>
            <a:ext cx="604389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Customer-Focused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 a delightful customer experience at all touchpoints of MARTA’s services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Workforce Development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Hire, train, and retain a qualified and motivated workforce that meets current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future needs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FCD73A"/>
                </a:solidFill>
                <a:effectLst/>
                <a:latin typeface="Arial" panose="020B0604020202020204" pitchFamily="34" charset="0"/>
              </a:rPr>
              <a:t>Operational Excellence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 a transit experience that is safe, secure, clean, reliable, and frequent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Fiscal Responsibility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all areas of financial budgeting, projecting, reviewing, and optimizing, act as stewards to the citizens being served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Digital Transformation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Advance MARTA’s technology to improve operations and customer service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FCD73A"/>
                </a:solidFill>
                <a:effectLst/>
                <a:latin typeface="Arial" panose="020B0604020202020204" pitchFamily="34" charset="0"/>
              </a:rPr>
              <a:t>Capital Programs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Utilize capital programs to provide safe, reliable, and innovative services as the region’s trusted transit authority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33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96588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of Staff and Administration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96DF2-399C-4CE8-A900-E7EE640F4E6F}"/>
              </a:ext>
            </a:extLst>
          </p:cNvPr>
          <p:cNvSpPr/>
          <p:nvPr/>
        </p:nvSpPr>
        <p:spPr>
          <a:xfrm>
            <a:off x="1104668" y="8338158"/>
            <a:ext cx="4652184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of Staff and Administration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Diversity and Inclusion </a:t>
            </a:r>
            <a:endParaRPr lang="en-US" sz="14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36AE8AA-AC8B-D7C0-9678-19CDBC060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850050"/>
              </p:ext>
            </p:extLst>
          </p:nvPr>
        </p:nvGraphicFramePr>
        <p:xfrm>
          <a:off x="640080" y="1585610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Worksheet" r:id="rId4" imgW="9191708" imgH="9058377" progId="Excel.Sheet.12">
                  <p:embed/>
                </p:oleObj>
              </mc:Choice>
              <mc:Fallback>
                <p:oleObj name="Worksheet" r:id="rId4" imgW="9191708" imgH="90583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585610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395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14331" y="604294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Affairs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12A20-318B-4AE3-AB76-94C5E1009163}"/>
              </a:ext>
            </a:extLst>
          </p:cNvPr>
          <p:cNvSpPr/>
          <p:nvPr/>
        </p:nvSpPr>
        <p:spPr>
          <a:xfrm>
            <a:off x="581954" y="8397426"/>
            <a:ext cx="5707771" cy="647484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External Affairs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Communications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Government Affairs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 Engagement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 &amp; Sales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15405-F884-4008-8F43-8E4507AC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4" y="1484851"/>
            <a:ext cx="6120531" cy="57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43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18163" y="562304"/>
            <a:ext cx="5843016" cy="539496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&amp; Employee Relations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5B3E6-44CF-49D1-8216-D9BF6FCD8B74}"/>
              </a:ext>
            </a:extLst>
          </p:cNvPr>
          <p:cNvSpPr/>
          <p:nvPr/>
        </p:nvSpPr>
        <p:spPr>
          <a:xfrm>
            <a:off x="986186" y="8368898"/>
            <a:ext cx="4888053" cy="606635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Labor &amp; Employee Relations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5444650-8340-8EEA-30D7-13AFE3B8B5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313457"/>
              </p:ext>
            </p:extLst>
          </p:nvPr>
        </p:nvGraphicFramePr>
        <p:xfrm>
          <a:off x="640080" y="1569467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Worksheet" r:id="rId4" imgW="9191348" imgH="8943778" progId="Excel.Sheet.12">
                  <p:embed/>
                </p:oleObj>
              </mc:Choice>
              <mc:Fallback>
                <p:oleObj name="Worksheet" r:id="rId4" imgW="9191348" imgH="89437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569467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046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54462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14D6B2-E7B0-41F3-8BE6-FF7B9D2F11A4}"/>
              </a:ext>
            </a:extLst>
          </p:cNvPr>
          <p:cNvSpPr/>
          <p:nvPr/>
        </p:nvSpPr>
        <p:spPr>
          <a:xfrm>
            <a:off x="993155" y="8337389"/>
            <a:ext cx="4888053" cy="695977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Human Resources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Human Resources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Learning &amp; Development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3F9D56-5A9E-D028-CA08-01E092518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172117"/>
              </p:ext>
            </p:extLst>
          </p:nvPr>
        </p:nvGraphicFramePr>
        <p:xfrm>
          <a:off x="640080" y="1564547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Worksheet" r:id="rId4" imgW="9191348" imgH="9753731" progId="Excel.Sheet.12">
                  <p:embed/>
                </p:oleObj>
              </mc:Choice>
              <mc:Fallback>
                <p:oleObj name="Worksheet" r:id="rId4" imgW="9191348" imgH="9753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564547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419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62866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Financial Officer / CFO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E34778-DBA5-43EF-B6A9-5477FEAFADBE}"/>
              </a:ext>
            </a:extLst>
          </p:cNvPr>
          <p:cNvSpPr/>
          <p:nvPr/>
        </p:nvSpPr>
        <p:spPr>
          <a:xfrm>
            <a:off x="986186" y="8381874"/>
            <a:ext cx="4888053" cy="606635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Financial Officer CFO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Budget &amp; Grants  Dir Contracts &amp; Procurement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Symbol" panose="05050102010706020507" pitchFamily="18" charset="2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F7AA57-FD0D-EA7B-3405-833773970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810901"/>
              </p:ext>
            </p:extLst>
          </p:nvPr>
        </p:nvGraphicFramePr>
        <p:xfrm>
          <a:off x="578415" y="1481283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Worksheet" r:id="rId4" imgW="9191348" imgH="9038962" progId="Excel.Sheet.12">
                  <p:embed/>
                </p:oleObj>
              </mc:Choice>
              <mc:Fallback>
                <p:oleObj name="Worksheet" r:id="rId4" imgW="9191348" imgH="90389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415" y="1481283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874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55435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7B625-DC73-4EC1-85B7-E82CD37DC1F7}"/>
              </a:ext>
            </a:extLst>
          </p:cNvPr>
          <p:cNvSpPr/>
          <p:nvPr/>
        </p:nvSpPr>
        <p:spPr>
          <a:xfrm>
            <a:off x="839826" y="8421133"/>
            <a:ext cx="5180772" cy="726753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D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eputy Chief of Finance &amp; Treasury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Accounting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Revenue Operations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Parking Services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Symbol" panose="05050102010706020507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9DEE1-D276-41E8-9D14-64811A0D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" y="1449943"/>
            <a:ext cx="5843016" cy="66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44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538645"/>
            <a:ext cx="5843016" cy="583386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Chief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Experience &amp; Technology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AD58C-A719-47B5-8B86-D4E3D4F291AC}"/>
              </a:ext>
            </a:extLst>
          </p:cNvPr>
          <p:cNvSpPr/>
          <p:nvPr/>
        </p:nvSpPr>
        <p:spPr>
          <a:xfrm>
            <a:off x="829230" y="8363364"/>
            <a:ext cx="5201300" cy="729835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Chief of </a:t>
            </a: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Experience &amp; Technology</a:t>
            </a:r>
            <a:endPara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D09FAC-2268-F365-54C0-18CFB6A7A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71398"/>
              </p:ext>
            </p:extLst>
          </p:nvPr>
        </p:nvGraphicFramePr>
        <p:xfrm>
          <a:off x="640080" y="1579582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Worksheet" r:id="rId4" imgW="9632864" imgH="8940625" progId="Excel.Sheet.12">
                  <p:embed/>
                </p:oleObj>
              </mc:Choice>
              <mc:Fallback>
                <p:oleObj name="Worksheet" r:id="rId4" imgW="9632864" imgH="8940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1579582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268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15673" y="574225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1CA5D7-BA65-47A4-BD69-FC5802A1540F}"/>
              </a:ext>
            </a:extLst>
          </p:cNvPr>
          <p:cNvSpPr/>
          <p:nvPr/>
        </p:nvSpPr>
        <p:spPr>
          <a:xfrm>
            <a:off x="728314" y="8402870"/>
            <a:ext cx="5417735" cy="68203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Technology CIO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Technology Applications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Technology Infrastructure  &amp; Production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Support Services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24784C4-4945-6248-4454-A3120428A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398301"/>
              </p:ext>
            </p:extLst>
          </p:nvPr>
        </p:nvGraphicFramePr>
        <p:xfrm>
          <a:off x="648261" y="1497460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Worksheet" r:id="rId4" imgW="9191708" imgH="8943873" progId="Excel.Sheet.12">
                  <p:embed/>
                </p:oleObj>
              </mc:Choice>
              <mc:Fallback>
                <p:oleObj name="Worksheet" r:id="rId4" imgW="9191708" imgH="89438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261" y="1497460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445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6469" y="623404"/>
            <a:ext cx="5843016" cy="53749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Experience &amp; Strategy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4AD58C-A719-47B5-8B86-D4E3D4F291AC}"/>
              </a:ext>
            </a:extLst>
          </p:cNvPr>
          <p:cNvSpPr/>
          <p:nvPr/>
        </p:nvSpPr>
        <p:spPr>
          <a:xfrm>
            <a:off x="829230" y="8363364"/>
            <a:ext cx="5201300" cy="729835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 </a:t>
            </a: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Experience &amp; Strategy </a:t>
            </a: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Customer Experience Innovation  Customer Service  Sustainability  Customer Technology  Customer Insights  Customer Engagement</a:t>
            </a:r>
            <a:endPara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3DE7849-2D58-0848-8172-C7DFFE548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305681"/>
              </p:ext>
            </p:extLst>
          </p:nvPr>
        </p:nvGraphicFramePr>
        <p:xfrm>
          <a:off x="639057" y="1599018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Worksheet" r:id="rId4" imgW="9632864" imgH="8845638" progId="Excel.Sheet.12">
                  <p:embed/>
                </p:oleObj>
              </mc:Choice>
              <mc:Fallback>
                <p:oleObj name="Worksheet" r:id="rId4" imgW="9632864" imgH="8845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057" y="1599018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815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19193" y="554802"/>
            <a:ext cx="5843016" cy="539496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Research and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A3BD0-8EEA-47D9-B20D-23D5310848C8}"/>
              </a:ext>
            </a:extLst>
          </p:cNvPr>
          <p:cNvSpPr/>
          <p:nvPr/>
        </p:nvSpPr>
        <p:spPr>
          <a:xfrm>
            <a:off x="1181332" y="8411100"/>
            <a:ext cx="4494793" cy="593253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747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 of Research and Analysis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 Strategic Performance &amp; Data Management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Symbol" panose="05050102010706020507" pitchFamily="18" charset="2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22586F-F9D1-BD30-54CF-E2F90993E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658194"/>
              </p:ext>
            </p:extLst>
          </p:nvPr>
        </p:nvGraphicFramePr>
        <p:xfrm>
          <a:off x="651781" y="1565716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Worksheet" r:id="rId4" imgW="9191708" imgH="10048807" progId="Excel.Sheet.12">
                  <p:embed/>
                </p:oleObj>
              </mc:Choice>
              <mc:Fallback>
                <p:oleObj name="Worksheet" r:id="rId4" imgW="9191708" imgH="100488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781" y="1565716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54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7BF3B9-285D-44E7-B62D-15F1FB9A4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957930" y="1326875"/>
            <a:ext cx="8773859" cy="64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507492" y="1228478"/>
            <a:ext cx="5843016" cy="489991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 of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Inventory Adjustment</a:t>
            </a:r>
            <a:endPara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AA64DE-5564-482E-9E42-5173A993AADE}"/>
              </a:ext>
            </a:extLst>
          </p:cNvPr>
          <p:cNvSpPr txBox="1">
            <a:spLocks/>
          </p:cNvSpPr>
          <p:nvPr/>
        </p:nvSpPr>
        <p:spPr>
          <a:xfrm>
            <a:off x="220981" y="328469"/>
            <a:ext cx="6416038" cy="738332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FY24 PROPOSED OPERATING BUDGET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AC09DD-592B-34FC-F283-EF63E8E64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719616"/>
              </p:ext>
            </p:extLst>
          </p:nvPr>
        </p:nvGraphicFramePr>
        <p:xfrm>
          <a:off x="640080" y="2037134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Worksheet" r:id="rId4" imgW="9191708" imgH="9648961" progId="Excel.Sheet.12">
                  <p:embed/>
                </p:oleObj>
              </mc:Choice>
              <mc:Fallback>
                <p:oleObj name="Worksheet" r:id="rId4" imgW="9191708" imgH="96489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" y="2037134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341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B7EE05-B365-48C4-9A5E-7AA8DB1058EE}"/>
              </a:ext>
            </a:extLst>
          </p:cNvPr>
          <p:cNvSpPr/>
          <p:nvPr/>
        </p:nvSpPr>
        <p:spPr>
          <a:xfrm>
            <a:off x="328865" y="1824637"/>
            <a:ext cx="4441255" cy="69582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182924-8862-4B21-B08B-BA325EA3A5CD}"/>
              </a:ext>
            </a:extLst>
          </p:cNvPr>
          <p:cNvSpPr/>
          <p:nvPr/>
        </p:nvSpPr>
        <p:spPr>
          <a:xfrm>
            <a:off x="622833" y="2326019"/>
            <a:ext cx="3782735" cy="3888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Fare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04" y="8551839"/>
            <a:ext cx="997214" cy="209140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1C64F-07AC-46A2-B3FF-5AC89CFCD00B}"/>
              </a:ext>
            </a:extLst>
          </p:cNvPr>
          <p:cNvSpPr/>
          <p:nvPr/>
        </p:nvSpPr>
        <p:spPr>
          <a:xfrm>
            <a:off x="622833" y="1537472"/>
            <a:ext cx="3782735" cy="56564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algn="ctr" defTabSz="142232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3D82B-0CF5-400B-A6DA-10BEBEB0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65" y="2937797"/>
            <a:ext cx="6200272" cy="53814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4D4D19-C319-4AA1-A591-DD0207F79CA4}"/>
              </a:ext>
            </a:extLst>
          </p:cNvPr>
          <p:cNvSpPr txBox="1">
            <a:spLocks/>
          </p:cNvSpPr>
          <p:nvPr/>
        </p:nvSpPr>
        <p:spPr>
          <a:xfrm>
            <a:off x="220981" y="328469"/>
            <a:ext cx="6416038" cy="738332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FY24 PROPOSED OPERATING BUDGET</a:t>
            </a:r>
          </a:p>
        </p:txBody>
      </p:sp>
    </p:spTree>
    <p:extLst>
      <p:ext uri="{BB962C8B-B14F-4D97-AF65-F5344CB8AC3E}">
        <p14:creationId xmlns:p14="http://schemas.microsoft.com/office/powerpoint/2010/main" val="4287673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04" y="8551839"/>
            <a:ext cx="997214" cy="209140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8ABA7-6E55-4558-A532-5051FBD7ACFC}"/>
              </a:ext>
            </a:extLst>
          </p:cNvPr>
          <p:cNvSpPr/>
          <p:nvPr/>
        </p:nvSpPr>
        <p:spPr>
          <a:xfrm>
            <a:off x="328864" y="1464171"/>
            <a:ext cx="4441255" cy="69582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B6247-53D9-4207-8E25-1F50690EDE96}"/>
              </a:ext>
            </a:extLst>
          </p:cNvPr>
          <p:cNvSpPr/>
          <p:nvPr/>
        </p:nvSpPr>
        <p:spPr>
          <a:xfrm>
            <a:off x="622832" y="1988256"/>
            <a:ext cx="3782735" cy="388879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Fare Structure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69A960-21D7-410A-8BE2-C5483E3E694F}"/>
              </a:ext>
            </a:extLst>
          </p:cNvPr>
          <p:cNvSpPr/>
          <p:nvPr/>
        </p:nvSpPr>
        <p:spPr>
          <a:xfrm>
            <a:off x="622833" y="1259117"/>
            <a:ext cx="3782735" cy="56564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algn="ctr" defTabSz="142232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BEE54-553F-4C9F-8509-E7080969B555}"/>
              </a:ext>
            </a:extLst>
          </p:cNvPr>
          <p:cNvSpPr txBox="1">
            <a:spLocks/>
          </p:cNvSpPr>
          <p:nvPr/>
        </p:nvSpPr>
        <p:spPr>
          <a:xfrm>
            <a:off x="220981" y="328469"/>
            <a:ext cx="6416038" cy="738332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FY24 PROPOSED OPERATING BUDGET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4DA337-37AE-4DAF-B99E-84297419487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0350" y="1561758"/>
            <a:ext cx="49535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6BE631-2939-44E3-ACDF-4AC2202BA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535"/>
              </p:ext>
            </p:extLst>
          </p:nvPr>
        </p:nvGraphicFramePr>
        <p:xfrm>
          <a:off x="220981" y="2698595"/>
          <a:ext cx="6416038" cy="535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Worksheet" r:id="rId4" imgW="9115559" imgH="6372123" progId="Excel.Sheet.12">
                  <p:embed/>
                </p:oleObj>
              </mc:Choice>
              <mc:Fallback>
                <p:oleObj name="Worksheet" r:id="rId4" imgW="9115559" imgH="637212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1" y="2698595"/>
                        <a:ext cx="6416038" cy="5352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073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04" y="8551839"/>
            <a:ext cx="997214" cy="209140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33D73A-9196-4BD1-80BF-244503E8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67" y="2846358"/>
            <a:ext cx="6200251" cy="3371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51EDF-3A25-4A5E-BAD0-DF5DE5889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7" y="6290085"/>
            <a:ext cx="6200274" cy="5074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0FC46F-9BEC-4F55-9DAD-82A2D2B01251}"/>
              </a:ext>
            </a:extLst>
          </p:cNvPr>
          <p:cNvSpPr/>
          <p:nvPr/>
        </p:nvSpPr>
        <p:spPr>
          <a:xfrm>
            <a:off x="328865" y="1824637"/>
            <a:ext cx="4441255" cy="69582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52F75D-C87E-4287-904D-2A7048B9674D}"/>
              </a:ext>
            </a:extLst>
          </p:cNvPr>
          <p:cNvSpPr/>
          <p:nvPr/>
        </p:nvSpPr>
        <p:spPr>
          <a:xfrm>
            <a:off x="622833" y="2326019"/>
            <a:ext cx="3782735" cy="388879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Fare Structure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37F8A1-62C7-4366-B663-F6C6764AD8BB}"/>
              </a:ext>
            </a:extLst>
          </p:cNvPr>
          <p:cNvSpPr/>
          <p:nvPr/>
        </p:nvSpPr>
        <p:spPr>
          <a:xfrm>
            <a:off x="622833" y="1537472"/>
            <a:ext cx="3782735" cy="56564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algn="ctr" defTabSz="142232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18E225-FE9C-477D-BFB1-517D2F92995F}"/>
              </a:ext>
            </a:extLst>
          </p:cNvPr>
          <p:cNvSpPr txBox="1">
            <a:spLocks/>
          </p:cNvSpPr>
          <p:nvPr/>
        </p:nvSpPr>
        <p:spPr>
          <a:xfrm>
            <a:off x="220981" y="328469"/>
            <a:ext cx="6416038" cy="738332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FY24 PROPOSED OPERATING BUDGET</a:t>
            </a:r>
          </a:p>
        </p:txBody>
      </p:sp>
    </p:spTree>
    <p:extLst>
      <p:ext uri="{BB962C8B-B14F-4D97-AF65-F5344CB8AC3E}">
        <p14:creationId xmlns:p14="http://schemas.microsoft.com/office/powerpoint/2010/main" val="2174400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5337E0-C2ED-449B-8981-A806E1FCA34A}"/>
              </a:ext>
            </a:extLst>
          </p:cNvPr>
          <p:cNvSpPr/>
          <p:nvPr/>
        </p:nvSpPr>
        <p:spPr>
          <a:xfrm>
            <a:off x="328865" y="1824637"/>
            <a:ext cx="4441255" cy="69582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04" y="8551839"/>
            <a:ext cx="997214" cy="209140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9D3FE-7CF8-4614-815F-A96177C64C98}"/>
              </a:ext>
            </a:extLst>
          </p:cNvPr>
          <p:cNvSpPr/>
          <p:nvPr/>
        </p:nvSpPr>
        <p:spPr>
          <a:xfrm>
            <a:off x="622833" y="2326019"/>
            <a:ext cx="3782735" cy="388879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Fare Structure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1C103-B0B9-4F1F-80DC-626F8E09E210}"/>
              </a:ext>
            </a:extLst>
          </p:cNvPr>
          <p:cNvSpPr/>
          <p:nvPr/>
        </p:nvSpPr>
        <p:spPr>
          <a:xfrm>
            <a:off x="622833" y="1537472"/>
            <a:ext cx="3782735" cy="565648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algn="ctr" defTabSz="142232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785538-3E6A-474C-A72C-C56EB0ECC326}"/>
              </a:ext>
            </a:extLst>
          </p:cNvPr>
          <p:cNvSpPr txBox="1">
            <a:spLocks/>
          </p:cNvSpPr>
          <p:nvPr/>
        </p:nvSpPr>
        <p:spPr>
          <a:xfrm>
            <a:off x="220981" y="328469"/>
            <a:ext cx="6416038" cy="738332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FY24 PROPOSED OPERATING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3C392-79E1-4F70-B0BB-B6B9CA37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1" y="3226704"/>
            <a:ext cx="6308137" cy="3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98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04" y="8551839"/>
            <a:ext cx="997214" cy="209140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17701-2B94-4EB7-B311-5F837049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82" y="2885264"/>
            <a:ext cx="6808518" cy="45405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22F4CF-ED1F-46C3-AAED-A4FD91EE6285}"/>
              </a:ext>
            </a:extLst>
          </p:cNvPr>
          <p:cNvSpPr/>
          <p:nvPr/>
        </p:nvSpPr>
        <p:spPr>
          <a:xfrm>
            <a:off x="328865" y="1824637"/>
            <a:ext cx="4441255" cy="69582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64522-D002-4D58-AFBF-35565D28FA82}"/>
              </a:ext>
            </a:extLst>
          </p:cNvPr>
          <p:cNvSpPr/>
          <p:nvPr/>
        </p:nvSpPr>
        <p:spPr>
          <a:xfrm>
            <a:off x="622833" y="2326019"/>
            <a:ext cx="3782735" cy="388879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Fare Structure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65859-0410-4DC4-9B7A-CC84F672FE74}"/>
              </a:ext>
            </a:extLst>
          </p:cNvPr>
          <p:cNvSpPr/>
          <p:nvPr/>
        </p:nvSpPr>
        <p:spPr>
          <a:xfrm>
            <a:off x="622833" y="1537472"/>
            <a:ext cx="3782735" cy="56564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algn="ctr" defTabSz="142232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4E6CFA-8AFF-4303-8B4E-1B150C14176B}"/>
              </a:ext>
            </a:extLst>
          </p:cNvPr>
          <p:cNvSpPr txBox="1">
            <a:spLocks/>
          </p:cNvSpPr>
          <p:nvPr/>
        </p:nvSpPr>
        <p:spPr>
          <a:xfrm>
            <a:off x="220981" y="328469"/>
            <a:ext cx="6416038" cy="738332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FY24 PROPOSED OPERATING BUDGET</a:t>
            </a:r>
          </a:p>
        </p:txBody>
      </p:sp>
    </p:spTree>
    <p:extLst>
      <p:ext uri="{BB962C8B-B14F-4D97-AF65-F5344CB8AC3E}">
        <p14:creationId xmlns:p14="http://schemas.microsoft.com/office/powerpoint/2010/main" val="992755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04" y="8551839"/>
            <a:ext cx="997214" cy="209140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912186-4370-4445-B5FC-7D5A4B224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65" y="3933673"/>
            <a:ext cx="571140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320BF9-A24A-4E8E-B834-C341862553DB}"/>
              </a:ext>
            </a:extLst>
          </p:cNvPr>
          <p:cNvSpPr/>
          <p:nvPr/>
        </p:nvSpPr>
        <p:spPr>
          <a:xfrm>
            <a:off x="328865" y="1824637"/>
            <a:ext cx="4441255" cy="695822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0196-EBFC-421F-8605-F2C243C85F2A}"/>
              </a:ext>
            </a:extLst>
          </p:cNvPr>
          <p:cNvSpPr/>
          <p:nvPr/>
        </p:nvSpPr>
        <p:spPr>
          <a:xfrm>
            <a:off x="622833" y="2326019"/>
            <a:ext cx="3782735" cy="388879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705" tIns="35656" rIns="199705" bIns="3565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Fare Structure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2383C5-F08B-4C7A-B2C0-ECF90E6BC771}"/>
              </a:ext>
            </a:extLst>
          </p:cNvPr>
          <p:cNvSpPr/>
          <p:nvPr/>
        </p:nvSpPr>
        <p:spPr>
          <a:xfrm>
            <a:off x="622833" y="1537472"/>
            <a:ext cx="3782735" cy="565648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algn="ctr" defTabSz="142232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9A13A-7419-4A21-BBAF-BB082586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5" y="452754"/>
            <a:ext cx="6529135" cy="950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CCCFA-0E48-47E1-9A8A-EB0E206A4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4" y="3076284"/>
            <a:ext cx="6056695" cy="21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79403-D9C0-42EA-BD30-5405A9B5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B0313-4225-49E1-8583-97D895E029F9}"/>
              </a:ext>
            </a:extLst>
          </p:cNvPr>
          <p:cNvSpPr txBox="1"/>
          <p:nvPr/>
        </p:nvSpPr>
        <p:spPr>
          <a:xfrm>
            <a:off x="328863" y="1346373"/>
            <a:ext cx="620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FY25 Projected Operating Revenues</a:t>
            </a:r>
          </a:p>
          <a:p>
            <a:pPr algn="ctr"/>
            <a:r>
              <a:rPr lang="en-US" sz="2400" b="1" dirty="0"/>
              <a:t>$654.5 (M)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214781-4145-41BE-BEF1-0E3AC56CE207}"/>
              </a:ext>
            </a:extLst>
          </p:cNvPr>
          <p:cNvSpPr txBox="1">
            <a:spLocks/>
          </p:cNvSpPr>
          <p:nvPr/>
        </p:nvSpPr>
        <p:spPr>
          <a:xfrm>
            <a:off x="220981" y="328468"/>
            <a:ext cx="6416038" cy="866049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FY25 PROPOSED OPERATING BUDGET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5EB7BC-7F55-4CA8-8CA3-2D3B8AE5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3" y="2641174"/>
            <a:ext cx="6200272" cy="44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79403-D9C0-42EA-BD30-5405A9B5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3065-1CFE-44AD-8EC1-98B43FB0218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B0313-4225-49E1-8583-97D895E029F9}"/>
              </a:ext>
            </a:extLst>
          </p:cNvPr>
          <p:cNvSpPr txBox="1"/>
          <p:nvPr/>
        </p:nvSpPr>
        <p:spPr>
          <a:xfrm>
            <a:off x="400175" y="1341464"/>
            <a:ext cx="605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FY25 Proposed Operating Expenses </a:t>
            </a:r>
          </a:p>
          <a:p>
            <a:pPr algn="ctr"/>
            <a:r>
              <a:rPr lang="en-US" sz="2400" b="1" dirty="0"/>
              <a:t>$654.5 (M)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F533A8-A2B6-4D27-9776-D101CCB6E9EB}"/>
              </a:ext>
            </a:extLst>
          </p:cNvPr>
          <p:cNvSpPr txBox="1">
            <a:spLocks/>
          </p:cNvSpPr>
          <p:nvPr/>
        </p:nvSpPr>
        <p:spPr>
          <a:xfrm>
            <a:off x="220981" y="328468"/>
            <a:ext cx="6416038" cy="866049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FY25 PROPOSED OPERATING BUDGET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C5C6A-BA9C-4178-AFC0-79F2C5D45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5" y="2464058"/>
            <a:ext cx="6281530" cy="45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86B7D-3A74-4FFF-A6DC-7C9A4D5C0B26}"/>
              </a:ext>
            </a:extLst>
          </p:cNvPr>
          <p:cNvSpPr/>
          <p:nvPr/>
        </p:nvSpPr>
        <p:spPr>
          <a:xfrm>
            <a:off x="1930400" y="937304"/>
            <a:ext cx="3453467" cy="325022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06864-DE74-4B35-9343-B2EEF34432B9}"/>
              </a:ext>
            </a:extLst>
          </p:cNvPr>
          <p:cNvSpPr txBox="1">
            <a:spLocks/>
          </p:cNvSpPr>
          <p:nvPr/>
        </p:nvSpPr>
        <p:spPr>
          <a:xfrm>
            <a:off x="728356" y="373871"/>
            <a:ext cx="5857554" cy="464874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FY25 PROPOSED OPERATING BUDGET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C520B9B-A804-2934-918C-FDB1843A9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346040"/>
              </p:ext>
            </p:extLst>
          </p:nvPr>
        </p:nvGraphicFramePr>
        <p:xfrm>
          <a:off x="868213" y="1542238"/>
          <a:ext cx="5577840" cy="65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9632864" imgH="7632875" progId="Excel.Sheet.12">
                  <p:embed/>
                </p:oleObj>
              </mc:Choice>
              <mc:Fallback>
                <p:oleObj name="Worksheet" r:id="rId4" imgW="9632864" imgH="76328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213" y="1542238"/>
                        <a:ext cx="5577840" cy="6519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94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86B7D-3A74-4FFF-A6DC-7C9A4D5C0B26}"/>
              </a:ext>
            </a:extLst>
          </p:cNvPr>
          <p:cNvSpPr/>
          <p:nvPr/>
        </p:nvSpPr>
        <p:spPr>
          <a:xfrm>
            <a:off x="1699165" y="914217"/>
            <a:ext cx="3734072" cy="439871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06864-DE74-4B35-9343-B2EEF34432B9}"/>
              </a:ext>
            </a:extLst>
          </p:cNvPr>
          <p:cNvSpPr txBox="1">
            <a:spLocks/>
          </p:cNvSpPr>
          <p:nvPr/>
        </p:nvSpPr>
        <p:spPr>
          <a:xfrm>
            <a:off x="382513" y="196448"/>
            <a:ext cx="6333499" cy="629141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FY25 PROPOSED OPERATING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7ECC9-42BE-483A-BAE8-A53E34E5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2" y="1421450"/>
            <a:ext cx="6333499" cy="68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86B7D-3A74-4FFF-A6DC-7C9A4D5C0B26}"/>
              </a:ext>
            </a:extLst>
          </p:cNvPr>
          <p:cNvSpPr/>
          <p:nvPr/>
        </p:nvSpPr>
        <p:spPr>
          <a:xfrm>
            <a:off x="946149" y="1198388"/>
            <a:ext cx="4965700" cy="560896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397" tIns="55348" rIns="219397" bIns="553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OPERATING BUDGET CONTRACTS</a:t>
            </a:r>
            <a:endPara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1923" y="8556806"/>
            <a:ext cx="997214" cy="257366"/>
          </a:xfrm>
        </p:spPr>
        <p:txBody>
          <a:bodyPr/>
          <a:lstStyle/>
          <a:p>
            <a:fld id="{F0AC3065-1CFE-44AD-8EC1-98B43FB02182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EEC8FE-25B2-4540-AEF2-155DA41B7E00}"/>
              </a:ext>
            </a:extLst>
          </p:cNvPr>
          <p:cNvSpPr txBox="1">
            <a:spLocks/>
          </p:cNvSpPr>
          <p:nvPr/>
        </p:nvSpPr>
        <p:spPr>
          <a:xfrm>
            <a:off x="220981" y="328469"/>
            <a:ext cx="6416038" cy="738332"/>
          </a:xfrm>
          <a:prstGeom prst="rect">
            <a:avLst/>
          </a:prstGeom>
          <a:solidFill>
            <a:srgbClr val="3366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FY25 PROPOSED OPERATING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17CAF-FE2D-4F6D-B602-0AC1A1D6D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1" y="1852527"/>
            <a:ext cx="6412018" cy="63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8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54D17C2F8B041B4A2E1F1C5146819" ma:contentTypeVersion="12" ma:contentTypeDescription="Create a new document." ma:contentTypeScope="" ma:versionID="eede7ee37c701589d44ad15422ef871b">
  <xsd:schema xmlns:xsd="http://www.w3.org/2001/XMLSchema" xmlns:xs="http://www.w3.org/2001/XMLSchema" xmlns:p="http://schemas.microsoft.com/office/2006/metadata/properties" xmlns:ns1="http://schemas.microsoft.com/sharepoint/v3" xmlns:ns3="aaadf4e1-fb93-4537-85c6-1b4728a37efd" xmlns:ns4="e63342f6-0cef-4242-b4f3-bea16ef2e644" targetNamespace="http://schemas.microsoft.com/office/2006/metadata/properties" ma:root="true" ma:fieldsID="8027ea0ca365e6756522bea5a1dbe87d" ns1:_="" ns3:_="" ns4:_="">
    <xsd:import namespace="http://schemas.microsoft.com/sharepoint/v3"/>
    <xsd:import namespace="aaadf4e1-fb93-4537-85c6-1b4728a37efd"/>
    <xsd:import namespace="e63342f6-0cef-4242-b4f3-bea16ef2e6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df4e1-fb93-4537-85c6-1b4728a37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342f6-0cef-4242-b4f3-bea16ef2e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1AC56-F027-4CAE-A3BC-2188FAB39A8A}">
  <ds:schemaRefs>
    <ds:schemaRef ds:uri="http://purl.org/dc/elements/1.1/"/>
    <ds:schemaRef ds:uri="http://schemas.microsoft.com/office/2006/metadata/properties"/>
    <ds:schemaRef ds:uri="http://schemas.microsoft.com/sharepoint/v3"/>
    <ds:schemaRef ds:uri="e63342f6-0cef-4242-b4f3-bea16ef2e644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aaadf4e1-fb93-4537-85c6-1b4728a37ef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1E553C-6911-4948-93D0-9D77FB33F1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03DA11-CFC5-48D4-9E72-D196998F8736}">
  <ds:schemaRefs>
    <ds:schemaRef ds:uri="aaadf4e1-fb93-4537-85c6-1b4728a37efd"/>
    <ds:schemaRef ds:uri="e63342f6-0cef-4242-b4f3-bea16ef2e6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14558</TotalTime>
  <Words>1174</Words>
  <Application>Microsoft Office PowerPoint</Application>
  <PresentationFormat>On-screen Show (4:3)</PresentationFormat>
  <Paragraphs>260</Paragraphs>
  <Slides>46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Segoe UI</vt:lpstr>
      <vt:lpstr>Tahoma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Golden, Nicci</dc:creator>
  <cp:lastModifiedBy>Jones, Veronica G.</cp:lastModifiedBy>
  <cp:revision>422</cp:revision>
  <cp:lastPrinted>2024-05-10T14:43:59Z</cp:lastPrinted>
  <dcterms:created xsi:type="dcterms:W3CDTF">2020-05-11T21:40:49Z</dcterms:created>
  <dcterms:modified xsi:type="dcterms:W3CDTF">2024-05-13T14:10:57Z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0x01010077D54D17C2F8B041B4A2E1F1C5146819</vt:lpwstr>
  </property>
</Properties>
</file>